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62" r:id="rId4"/>
    <p:sldId id="258" r:id="rId5"/>
    <p:sldId id="268" r:id="rId6"/>
    <p:sldId id="269" r:id="rId7"/>
    <p:sldId id="270" r:id="rId8"/>
    <p:sldId id="271" r:id="rId9"/>
    <p:sldId id="272" r:id="rId10"/>
    <p:sldId id="273" r:id="rId11"/>
    <p:sldId id="296" r:id="rId12"/>
    <p:sldId id="274" r:id="rId13"/>
    <p:sldId id="259" r:id="rId14"/>
    <p:sldId id="275" r:id="rId15"/>
    <p:sldId id="276" r:id="rId16"/>
    <p:sldId id="279" r:id="rId17"/>
    <p:sldId id="280" r:id="rId18"/>
    <p:sldId id="277" r:id="rId19"/>
    <p:sldId id="278" r:id="rId20"/>
    <p:sldId id="282" r:id="rId21"/>
    <p:sldId id="281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4" r:id="rId33"/>
    <p:sldId id="295" r:id="rId34"/>
    <p:sldId id="261" r:id="rId35"/>
    <p:sldId id="265" r:id="rId36"/>
    <p:sldId id="267" r:id="rId37"/>
  </p:sldIdLst>
  <p:sldSz cx="24384000" cy="13716000"/>
  <p:notesSz cx="6858000" cy="9144000"/>
  <p:embeddedFontLst>
    <p:embeddedFont>
      <p:font typeface="Consolas" panose="020B0609020204030204" pitchFamily="49" charset="0"/>
      <p:regular r:id="rId39"/>
      <p:bold r:id="rId40"/>
      <p:italic r:id="rId41"/>
      <p:boldItalic r:id="rId42"/>
    </p:embeddedFont>
    <p:embeddedFont>
      <p:font typeface="Helvetica Neue" panose="02000503000000020004" pitchFamily="2" charset="0"/>
      <p:regular r:id="rId43"/>
      <p:bold r:id="rId44"/>
      <p:italic r:id="rId45"/>
      <p:boldItalic r:id="rId46"/>
    </p:embeddedFont>
    <p:embeddedFont>
      <p:font typeface="Helvetica Neue Light" panose="02000403000000020004" pitchFamily="2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1" roundtripDataSignature="AMtx7mhXrKN6WLTKZ2uTUtJ4DgffNdaV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customschemas.google.com/relationships/presentationmetadata" Target="meta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media/image1.jp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4009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68674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3129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01724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6612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4863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25261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55866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8908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57799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87197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07597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98816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51710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32776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77312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68165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507833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4661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94767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149959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50318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10186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4195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20962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2469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3843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5558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body" idx="2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의제">
  <p:cSld name="의제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marL="1371600" lvl="2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marL="1828800" lvl="3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marL="2286000" lvl="4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역서">
  <p:cSld name="내역서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>
            <a:spLocks noGrp="1"/>
          </p:cNvSpPr>
          <p:nvPr>
            <p:ph type="body" idx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중요한 사실">
  <p:cSld name="중요한 사실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body" idx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2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인용">
  <p:cSld name="인용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>
            <a:spLocks noGrp="1"/>
          </p:cNvSpPr>
          <p:nvPr>
            <p:ph type="body" idx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body" idx="2"/>
          </p:nvPr>
        </p:nvSpPr>
        <p:spPr>
          <a:xfrm>
            <a:off x="1753923" y="4939860"/>
            <a:ext cx="20876153" cy="383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 - 3장">
  <p:cSld name="사진 - 3장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27"/>
          <p:cNvSpPr>
            <a:spLocks noGrp="1"/>
          </p:cNvSpPr>
          <p:nvPr>
            <p:ph type="pic" idx="3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27"/>
          <p:cNvSpPr>
            <a:spLocks noGrp="1"/>
          </p:cNvSpPr>
          <p:nvPr>
            <p:ph type="pic" idx="4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">
  <p:cSld name="사진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8"/>
          <p:cNvSpPr>
            <a:spLocks noGrp="1"/>
          </p:cNvSpPr>
          <p:nvPr>
            <p:ph type="pic" idx="2"/>
          </p:nvPr>
        </p:nvSpPr>
        <p:spPr>
          <a:xfrm>
            <a:off x="-1333500" y="-5524500"/>
            <a:ext cx="27051001" cy="21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페이지">
  <p:cSld name="빈 페이지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 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0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부제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">
  <p:cSld name="제목 및 사진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>
            <a:spLocks noGrp="1"/>
          </p:cNvSpPr>
          <p:nvPr>
            <p:ph type="pic" idx="2"/>
          </p:nvPr>
        </p:nvSpPr>
        <p:spPr>
          <a:xfrm>
            <a:off x="-1155700" y="-1295400"/>
            <a:ext cx="26746199" cy="1601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3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 대체">
  <p:cSld name="제목 및 사진 대체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7"/>
          <p:cNvSpPr>
            <a:spLocks noGrp="1"/>
          </p:cNvSpPr>
          <p:nvPr>
            <p:ph type="pic" idx="2"/>
          </p:nvPr>
        </p:nvSpPr>
        <p:spPr>
          <a:xfrm>
            <a:off x="10972800" y="-203200"/>
            <a:ext cx="12144836" cy="141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분점">
  <p:cSld name="구분점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, 구분점 및 사진">
  <p:cSld name="제목, 구분점 및 사진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>
            <a:spLocks noGrp="1"/>
          </p:cNvSpPr>
          <p:nvPr>
            <p:ph type="pic" idx="3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섹션">
  <p:cSld name="섹션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>
            <a:spLocks noGrp="1"/>
          </p:cNvSpPr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전용">
  <p:cSld name="제목 전용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tiff"/><Relationship Id="rId4" Type="http://schemas.openxmlformats.org/officeDocument/2006/relationships/hyperlink" Target="https://nodejs.org/ko/download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517624" y="1934725"/>
            <a:ext cx="20023939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ko-KR" altLang="en-US" sz="7500" i="0" u="none" strike="noStrike" cap="none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스스로 만들어보는 지도 웹 애플리케이션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86" name="Google Shape;86;p1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1517625" y="3372100"/>
            <a:ext cx="1252740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altLang="ko-KR" sz="7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3</a:t>
            </a:r>
            <a:r>
              <a:rPr lang="ko-KR" altLang="en-US" sz="7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차시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cxnSp>
        <p:nvCxnSpPr>
          <p:cNvPr id="88" name="Google Shape;88;p1"/>
          <p:cNvCxnSpPr/>
          <p:nvPr/>
        </p:nvCxnSpPr>
        <p:spPr>
          <a:xfrm>
            <a:off x="7195046" y="5444475"/>
            <a:ext cx="1011983" cy="1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"/>
          <p:cNvSpPr txBox="1"/>
          <p:nvPr/>
        </p:nvSpPr>
        <p:spPr>
          <a:xfrm>
            <a:off x="1517625" y="5063474"/>
            <a:ext cx="5450075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ko-KR" altLang="en-US" sz="3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설리번</a:t>
            </a:r>
            <a:r>
              <a:rPr lang="ko-KR" altLang="en-US" sz="3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프로젝트 </a:t>
            </a:r>
            <a:r>
              <a:rPr lang="en-US" altLang="ko-KR" sz="3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Web2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8434375" y="5063475"/>
            <a:ext cx="60828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김민주 </a:t>
            </a:r>
            <a:r>
              <a:rPr lang="ko-KR" altLang="en-US" sz="3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유수형</a:t>
            </a:r>
            <a:r>
              <a:rPr lang="ko-KR" altLang="en-US" sz="3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3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윤새연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6872382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언어로서의 </a:t>
            </a:r>
            <a:r>
              <a:rPr lang="en-US" altLang="ko-KR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ECMAScript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6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3725678"/>
            <a:ext cx="15611100" cy="3603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2015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년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6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월에 권고된 새로운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ECMAScript 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버전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이전 버전과의 호환성 보장 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주요 기능 몇 개 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10" name="Google Shape;110;p3"/>
          <p:cNvGrpSpPr/>
          <p:nvPr/>
        </p:nvGrpSpPr>
        <p:grpSpPr>
          <a:xfrm>
            <a:off x="19039573" y="0"/>
            <a:ext cx="4730602" cy="13716002"/>
            <a:chOff x="19039573" y="0"/>
            <a:chExt cx="4730602" cy="13716002"/>
          </a:xfrm>
        </p:grpSpPr>
        <p:cxnSp>
          <p:nvCxnSpPr>
            <p:cNvPr id="111" name="Google Shape;111;p3"/>
            <p:cNvCxnSpPr/>
            <p:nvPr/>
          </p:nvCxnSpPr>
          <p:spPr>
            <a:xfrm flipH="1">
              <a:off x="19039573" y="0"/>
              <a:ext cx="10426" cy="13716002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12" name="Google Shape;112;p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0681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6872382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언어로서의 </a:t>
            </a:r>
            <a:r>
              <a:rPr lang="en-US" altLang="ko-KR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Js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단원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3725678"/>
            <a:ext cx="15611100" cy="802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연구 후 추후 개념 요소 수정 예정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10" name="Google Shape;110;p3"/>
          <p:cNvGrpSpPr/>
          <p:nvPr/>
        </p:nvGrpSpPr>
        <p:grpSpPr>
          <a:xfrm>
            <a:off x="19039573" y="0"/>
            <a:ext cx="4730602" cy="13716002"/>
            <a:chOff x="19039573" y="0"/>
            <a:chExt cx="4730602" cy="13716002"/>
          </a:xfrm>
        </p:grpSpPr>
        <p:cxnSp>
          <p:nvCxnSpPr>
            <p:cNvPr id="111" name="Google Shape;111;p3"/>
            <p:cNvCxnSpPr/>
            <p:nvPr/>
          </p:nvCxnSpPr>
          <p:spPr>
            <a:xfrm flipH="1">
              <a:off x="19039573" y="0"/>
              <a:ext cx="10426" cy="13716002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12" name="Google Shape;112;p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1257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/>
          <p:nvPr/>
        </p:nvSpPr>
        <p:spPr>
          <a:xfrm>
            <a:off x="5995675" y="5403380"/>
            <a:ext cx="12392700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altLang="ko-KR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3</a:t>
            </a:r>
            <a:r>
              <a:rPr lang="ko-KR" alt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차시 </a:t>
            </a:r>
            <a:r>
              <a:rPr lang="en-US" altLang="ko-KR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r>
              <a:rPr lang="ko-KR" alt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와 친해지기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3871225" y="6544025"/>
            <a:ext cx="166416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ko-KR" altLang="en-US" sz="9000" dirty="0" err="1">
                <a:latin typeface="Noto Sans KR"/>
                <a:ea typeface="Noto Sans KR"/>
                <a:cs typeface="Noto Sans KR"/>
                <a:sym typeface="Noto Sans KR"/>
              </a:rPr>
              <a:t>실습준비</a:t>
            </a:r>
            <a:r>
              <a:rPr lang="en-US" sz="90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👋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277804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 준비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개발환경 준비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50"/>
            <a:ext cx="8605284" cy="20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Node.js: </a:t>
            </a:r>
            <a:r>
              <a:rPr lang="en-US" altLang="ko-KR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js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런타임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       </a:t>
            </a:r>
            <a:r>
              <a:rPr lang="en-US" altLang="ko-KR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npm</a:t>
            </a: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으로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다양한 라이브러리 </a:t>
            </a:r>
            <a:endParaRPr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8ED2522D-F828-4544-AE06-8D013392D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07859" y="4527549"/>
            <a:ext cx="7620000" cy="46609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 준비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개발환경 준비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50"/>
            <a:ext cx="8605284" cy="817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다운로드 공식 홈페이지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  <a:hlinkClick r:id="rId4"/>
              </a:rPr>
              <a:t>https://nodejs.org/ko/download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각자 운영체제에 맞게 설치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0B346C-276E-C342-91A2-5F0EA9B155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7263" y="3294190"/>
            <a:ext cx="11346001" cy="712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120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 준비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개발환경 준비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50"/>
            <a:ext cx="8605284" cy="817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설치 완료 후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cmd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실행해서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옆 명령어 입력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성공하면 설치가 잘 된 것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799EFE4-E279-7546-A154-21D1ED51F4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3731729"/>
            <a:ext cx="11366848" cy="283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40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 준비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개발환경 준비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50"/>
            <a:ext cx="8605284" cy="817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Cmd에</a:t>
            </a: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node </a:t>
            </a: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명령어</a:t>
            </a: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node.js</a:t>
            </a: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실행</a:t>
            </a:r>
            <a:endParaRPr lang="en-US" altLang="ko-KR" sz="4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Console.log</a:t>
            </a: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() : </a:t>
            </a: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Console에</a:t>
            </a: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괄호</a:t>
            </a: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안</a:t>
            </a: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출력</a:t>
            </a:r>
            <a:endParaRPr lang="en-US" sz="4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Shift</a:t>
            </a:r>
            <a:r>
              <a:rPr lang="en-US" altLang="ko-KR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+Enter</a:t>
            </a: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로 코드 여러 줄 입력 가능</a:t>
            </a:r>
            <a:endParaRPr lang="en-US" sz="4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F6991F2-B622-FE4B-A707-A81184929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94637" y="4298933"/>
            <a:ext cx="10494001" cy="31336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845AE7D-807F-A142-B0B1-86119E7874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94636" y="7830075"/>
            <a:ext cx="10494001" cy="368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83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 준비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개발환경 준비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50"/>
            <a:ext cx="8605284" cy="817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Chrome </a:t>
            </a: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브라우저</a:t>
            </a:r>
            <a:endParaRPr lang="en-US" sz="4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개발자</a:t>
            </a: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도구에서도</a:t>
            </a:r>
            <a:endParaRPr lang="en-US" sz="4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Console </a:t>
            </a: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사용</a:t>
            </a: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가능</a:t>
            </a:r>
            <a:endParaRPr lang="en-US" sz="4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(F12)</a:t>
            </a: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4C6227E-00E6-6148-B857-171E80B17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0744" y="4947755"/>
            <a:ext cx="10894056" cy="382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209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/>
          <p:nvPr/>
        </p:nvSpPr>
        <p:spPr>
          <a:xfrm>
            <a:off x="5995675" y="5403380"/>
            <a:ext cx="12392700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altLang="ko-KR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3</a:t>
            </a:r>
            <a:r>
              <a:rPr lang="ko-KR" alt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차시 </a:t>
            </a:r>
            <a:r>
              <a:rPr lang="en-US" altLang="ko-KR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r>
              <a:rPr lang="ko-KR" alt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와 친해지기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3871225" y="6544025"/>
            <a:ext cx="166416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기본개념</a:t>
            </a:r>
            <a:r>
              <a:rPr lang="en-US" sz="90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👋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0639505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프로그램</a:t>
            </a:r>
            <a:r>
              <a:rPr 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작성법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50"/>
            <a:ext cx="8605284" cy="817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문자코드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대문자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소문자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토큰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공백문자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문장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주석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806168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Google Shape;95;p2"/>
          <p:cNvCxnSpPr/>
          <p:nvPr/>
        </p:nvCxnSpPr>
        <p:spPr>
          <a:xfrm>
            <a:off x="7195046" y="5444475"/>
            <a:ext cx="1011983" cy="1"/>
          </a:xfrm>
          <a:prstGeom prst="straightConnector1">
            <a:avLst/>
          </a:prstGeom>
          <a:noFill/>
          <a:ln w="25400" cap="flat" cmpd="sng">
            <a:solidFill>
              <a:srgbClr val="6A7780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96" name="Google Shape;96;p2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altLang="ko-KR" sz="7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3</a:t>
            </a:r>
            <a:r>
              <a:rPr lang="ko-KR" altLang="en-US" sz="7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차시</a:t>
            </a:r>
            <a:endParaRPr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1517624" y="3372100"/>
            <a:ext cx="15962301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altLang="ko-KR" sz="7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r>
              <a:rPr lang="ko-KR" altLang="en-US" sz="7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와 친해지기</a:t>
            </a:r>
            <a:endParaRPr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1517625" y="5063475"/>
            <a:ext cx="56775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i="0" u="none" strike="noStrike" cap="none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개인 관련 정보 (소속, 이름 등)</a:t>
            </a:r>
            <a:endParaRPr>
              <a:solidFill>
                <a:srgbClr val="6A778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8434375" y="5063475"/>
            <a:ext cx="60828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i="0" u="none" strike="noStrike" cap="none" dirty="0" err="1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발표</a:t>
            </a:r>
            <a:r>
              <a:rPr lang="en-US" sz="3500" i="0" u="none" strike="noStrike" cap="none" dirty="0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i="0" u="none" strike="noStrike" cap="none" dirty="0" err="1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관련</a:t>
            </a:r>
            <a:r>
              <a:rPr lang="en-US" sz="3500" i="0" u="none" strike="noStrike" cap="none" dirty="0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i="0" u="none" strike="noStrike" cap="none" dirty="0" err="1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정보</a:t>
            </a:r>
            <a:r>
              <a:rPr lang="en-US" sz="3500" i="0" u="none" strike="noStrike" cap="none" dirty="0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 (</a:t>
            </a:r>
            <a:r>
              <a:rPr lang="en-US" sz="3500" i="0" u="none" strike="noStrike" cap="none" dirty="0" err="1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일시</a:t>
            </a:r>
            <a:r>
              <a:rPr lang="en-US" sz="3500" i="0" u="none" strike="noStrike" cap="none" dirty="0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en-US" sz="3500" i="0" u="none" strike="noStrike" cap="none" dirty="0" err="1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자료</a:t>
            </a:r>
            <a:r>
              <a:rPr lang="en-US" sz="3500" i="0" u="none" strike="noStrike" cap="none" dirty="0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i="0" u="none" strike="noStrike" cap="none" dirty="0" err="1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등</a:t>
            </a:r>
            <a:r>
              <a:rPr lang="en-US" sz="3500" i="0" u="none" strike="noStrike" cap="none" dirty="0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  <a:endParaRPr dirty="0">
              <a:solidFill>
                <a:srgbClr val="6A778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데이터</a:t>
            </a:r>
            <a:r>
              <a:rPr 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타입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50"/>
            <a:ext cx="8605284" cy="817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데이터타입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분류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숫자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문자열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논리값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특수값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(null, undefined)</a:t>
            </a: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73459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변수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50"/>
            <a:ext cx="8605284" cy="817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변수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뜻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변수선언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변수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선언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생략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변수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명명규칙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예약어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5059796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객체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50"/>
            <a:ext cx="8605284" cy="817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객체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뜻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객체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리터럴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객체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리터럴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예제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  let point = { x: 1, y: 2 };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메서드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생성자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내장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객체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4318448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함수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49"/>
            <a:ext cx="8605284" cy="8820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함수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뜻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함수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정의하기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함수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이름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함수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호출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인수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실행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흐름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유효범위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충돌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객체의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메서드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함수의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장점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209283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배열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49"/>
            <a:ext cx="8605284" cy="8820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배열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뜻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배열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생성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배열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프로퍼티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요소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추가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삭제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536023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연산자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49"/>
            <a:ext cx="8605284" cy="8820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표현식과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연산자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우선순위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결합법칙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산술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연산자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관계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연산자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논리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연산자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2946229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문자열</a:t>
            </a:r>
            <a:r>
              <a:rPr 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제어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49"/>
            <a:ext cx="8605284" cy="8820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문자열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제어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제어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메소드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배열로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읽고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쓰기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516249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대화상자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49"/>
            <a:ext cx="8605284" cy="8820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대화상자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표시하기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window.alert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window.prompt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window.confirm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111725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 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요소 이벤트 처리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49"/>
            <a:ext cx="8605284" cy="8820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DOM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객체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콘솔에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시각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표시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요소 동적으로 읽고 쓰기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6913964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제어 구문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49"/>
            <a:ext cx="8605284" cy="8820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조건문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반복문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점프문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214655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/>
          <p:nvPr/>
        </p:nvSpPr>
        <p:spPr>
          <a:xfrm>
            <a:off x="5995675" y="5403380"/>
            <a:ext cx="12392700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altLang="ko-KR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3</a:t>
            </a:r>
            <a:r>
              <a:rPr lang="ko-KR" alt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차시 </a:t>
            </a:r>
            <a:r>
              <a:rPr lang="en-US" altLang="ko-KR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r>
              <a:rPr lang="ko-KR" alt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와 친해지기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3871225" y="6544025"/>
            <a:ext cx="166416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Java</a:t>
            </a:r>
            <a:r>
              <a:rPr lang="en-US" sz="9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script</a:t>
            </a:r>
            <a:r>
              <a:rPr lang="en-US" sz="9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9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넌 누구니</a:t>
            </a:r>
            <a:r>
              <a:rPr lang="en-US" altLang="ko-KR" sz="9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?</a:t>
            </a:r>
            <a:r>
              <a:rPr lang="en-US" sz="90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👋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함수 종류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49"/>
            <a:ext cx="8605284" cy="8820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재귀함수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함수 정의 호출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7548249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/>
          <p:nvPr/>
        </p:nvSpPr>
        <p:spPr>
          <a:xfrm>
            <a:off x="5995675" y="5403380"/>
            <a:ext cx="12392700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altLang="ko-KR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3</a:t>
            </a:r>
            <a:r>
              <a:rPr lang="ko-KR" alt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차시 </a:t>
            </a:r>
            <a:r>
              <a:rPr lang="en-US" altLang="ko-KR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r>
              <a:rPr lang="ko-KR" alt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와 친해지기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3871225" y="6544025"/>
            <a:ext cx="166416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ko-KR" altLang="en-US" sz="9000" dirty="0"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r>
              <a:rPr lang="en-US" sz="90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👋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39850050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 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요소 가져오기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3634126"/>
            <a:ext cx="9443306" cy="8820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latinLnBrk="0"/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!DOCTYPE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ko-KR" sz="3000" dirty="0">
                <a:solidFill>
                  <a:srgbClr val="0A998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" altLang="ko-KR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atinLnBrk="0"/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ko-KR" sz="3000" dirty="0" err="1">
                <a:solidFill>
                  <a:srgbClr val="0A998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lang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" altLang="ko-KR" sz="3000" dirty="0">
                <a:solidFill>
                  <a:srgbClr val="DF5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"ko"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" altLang="ko-KR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atinLnBrk="0"/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" altLang="ko-KR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atinLnBrk="0"/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meta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ko-KR" sz="3000" dirty="0">
                <a:solidFill>
                  <a:srgbClr val="0A998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charset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" altLang="ko-KR" sz="3000" dirty="0">
                <a:solidFill>
                  <a:srgbClr val="DF5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"UTF-8"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" altLang="ko-KR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atinLnBrk="0"/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" altLang="ko-KR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atinLnBrk="0"/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" altLang="ko-KR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atinLnBrk="0"/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h1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ko-KR" sz="3000" dirty="0">
                <a:solidFill>
                  <a:srgbClr val="0A998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" altLang="ko-KR" sz="3000" dirty="0">
                <a:solidFill>
                  <a:srgbClr val="DF5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"title"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JavaScript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h1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" altLang="ko-KR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atinLnBrk="0"/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script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" altLang="ko-KR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atinLnBrk="0"/>
            <a:r>
              <a:rPr lang="en" altLang="ko-KR" sz="3000" dirty="0">
                <a:solidFill>
                  <a:srgbClr val="A71D5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var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 element </a:t>
            </a:r>
            <a:r>
              <a:rPr lang="en" altLang="ko-KR" sz="3000" dirty="0">
                <a:solidFill>
                  <a:srgbClr val="A71D5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</a:p>
          <a:p>
            <a:pPr latinLnBrk="0"/>
            <a:r>
              <a:rPr lang="en" altLang="ko-KR" sz="3000" dirty="0">
                <a:solidFill>
                  <a:srgbClr val="A71D5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" altLang="ko-KR" sz="3000" dirty="0" err="1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</a:t>
            </a:r>
            <a:r>
              <a:rPr lang="en" altLang="ko-KR" sz="30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" altLang="ko-KR" sz="3000" dirty="0" err="1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getElementById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ko-KR" sz="3000" dirty="0">
                <a:solidFill>
                  <a:srgbClr val="63A35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"title"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latinLnBrk="0"/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pPr latinLnBrk="0"/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" altLang="ko-KR" sz="3000" dirty="0" err="1">
                <a:latin typeface="Consolas" panose="020B0609020204030204" pitchFamily="49" charset="0"/>
                <a:cs typeface="Consolas" panose="020B0609020204030204" pitchFamily="49" charset="0"/>
              </a:rPr>
              <a:t>element.</a:t>
            </a:r>
            <a:r>
              <a:rPr lang="en" altLang="ko-KR" sz="3000" dirty="0" err="1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onclick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ko-KR" sz="3000" dirty="0">
                <a:solidFill>
                  <a:srgbClr val="A71D5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ko-KR" sz="3000" dirty="0">
                <a:solidFill>
                  <a:srgbClr val="A71D5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latinLnBrk="0"/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	    </a:t>
            </a:r>
            <a:r>
              <a:rPr lang="en" altLang="ko-KR" sz="3000" dirty="0" err="1">
                <a:latin typeface="Consolas" panose="020B0609020204030204" pitchFamily="49" charset="0"/>
                <a:cs typeface="Consolas" panose="020B0609020204030204" pitchFamily="49" charset="0"/>
              </a:rPr>
              <a:t>element.style.backgroundColor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ko-KR" sz="3000" dirty="0">
                <a:solidFill>
                  <a:srgbClr val="A71D5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ko-KR" sz="3000" dirty="0">
                <a:solidFill>
                  <a:srgbClr val="63A35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"pink"</a:t>
            </a:r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atinLnBrk="0"/>
            <a:r>
              <a:rPr lang="en" altLang="ko-KR" sz="3000" dirty="0">
                <a:latin typeface="Consolas" panose="020B0609020204030204" pitchFamily="49" charset="0"/>
                <a:cs typeface="Consolas" panose="020B0609020204030204" pitchFamily="49" charset="0"/>
              </a:rPr>
              <a:t>	};</a:t>
            </a:r>
          </a:p>
          <a:p>
            <a:pPr latinLnBrk="0"/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script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" altLang="ko-KR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atinLnBrk="0"/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" altLang="ko-KR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atinLnBrk="0"/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" altLang="ko-KR" sz="3000" dirty="0">
                <a:solidFill>
                  <a:srgbClr val="066DE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html</a:t>
            </a:r>
            <a:r>
              <a:rPr lang="en" altLang="ko-KR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" altLang="ko-KR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000" dirty="0">
              <a:solidFill>
                <a:srgbClr val="111518"/>
              </a:solidFill>
              <a:latin typeface="Consolas" panose="020B0609020204030204" pitchFamily="49" charset="0"/>
              <a:ea typeface="Noto Sans KR"/>
              <a:cs typeface="Consolas" panose="020B0609020204030204" pitchFamily="49" charset="0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7369CAB-34AC-354D-B456-B62E932D66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1163" y="5032668"/>
            <a:ext cx="8504832" cy="365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796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실습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추가 예정 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3634126"/>
            <a:ext cx="9443306" cy="8820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latinLnBrk="0"/>
            <a:r>
              <a:rPr lang="ko-KR" altLang="en-US" sz="3000" dirty="0">
                <a:solidFill>
                  <a:srgbClr val="01010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실습 코드 직접 만들어서 추가 예정</a:t>
            </a:r>
            <a:endParaRPr lang="en-US" altLang="ko-KR" sz="3000" dirty="0">
              <a:solidFill>
                <a:srgbClr val="111518"/>
              </a:solidFill>
              <a:latin typeface="Consolas" panose="020B0609020204030204" pitchFamily="49" charset="0"/>
              <a:ea typeface="Noto Sans KR"/>
              <a:cs typeface="Consolas" panose="020B0609020204030204" pitchFamily="49" charset="0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1140093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6"/>
          <p:cNvGrpSpPr/>
          <p:nvPr/>
        </p:nvGrpSpPr>
        <p:grpSpPr>
          <a:xfrm>
            <a:off x="-88964" y="-1450154"/>
            <a:ext cx="24561866" cy="16616309"/>
            <a:chOff x="0" y="0"/>
            <a:chExt cx="24561866" cy="16616307"/>
          </a:xfrm>
        </p:grpSpPr>
        <p:pic>
          <p:nvPicPr>
            <p:cNvPr id="138" name="Google Shape;138;p6" descr="cover.jpg"/>
            <p:cNvPicPr preferRelativeResize="0"/>
            <p:nvPr/>
          </p:nvPicPr>
          <p:blipFill rotWithShape="1">
            <a:blip r:embed="rId3">
              <a:alphaModFix/>
            </a:blip>
            <a:srcRect l="282" r="1194"/>
            <a:stretch/>
          </p:blipFill>
          <p:spPr>
            <a:xfrm>
              <a:off x="0" y="0"/>
              <a:ext cx="24561866" cy="166163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" name="Google Shape;139;p6"/>
            <p:cNvSpPr/>
            <p:nvPr/>
          </p:nvSpPr>
          <p:spPr>
            <a:xfrm>
              <a:off x="88963" y="1450153"/>
              <a:ext cx="24384001" cy="13716002"/>
            </a:xfrm>
            <a:prstGeom prst="rect">
              <a:avLst/>
            </a:prstGeom>
            <a:gradFill>
              <a:gsLst>
                <a:gs pos="0">
                  <a:srgbClr val="FFFFFF">
                    <a:alpha val="91764"/>
                  </a:srgbClr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pic>
        <p:nvPicPr>
          <p:cNvPr id="140" name="Google Shape;140;p6" descr="이미지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6000" y="4451850"/>
            <a:ext cx="4572001" cy="481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0" descr="스크린샷 2019-05-02 오후 3.19.49.png"/>
          <p:cNvPicPr preferRelativeResize="0"/>
          <p:nvPr/>
        </p:nvPicPr>
        <p:blipFill rotWithShape="1">
          <a:blip r:embed="rId3">
            <a:alphaModFix/>
          </a:blip>
          <a:srcRect l="5095" t="5685" r="5094" b="7844"/>
          <a:stretch/>
        </p:blipFill>
        <p:spPr>
          <a:xfrm>
            <a:off x="3904194" y="2073401"/>
            <a:ext cx="16575476" cy="1073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0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사용할 수 있는 색상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2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2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2"/>
          <p:cNvSpPr txBox="1"/>
          <p:nvPr/>
        </p:nvSpPr>
        <p:spPr>
          <a:xfrm>
            <a:off x="1517625" y="1934725"/>
            <a:ext cx="6663600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i="0" u="none" strike="noStrike" cap="none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감사합니다</a:t>
            </a:r>
            <a:r>
              <a:rPr lang="en-US" sz="7500" i="0" u="none" strike="noStrike" cap="none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👍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1" name="Google Shape;181;p12"/>
          <p:cNvSpPr txBox="1"/>
          <p:nvPr/>
        </p:nvSpPr>
        <p:spPr>
          <a:xfrm>
            <a:off x="1517625" y="3730075"/>
            <a:ext cx="10591800" cy="802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Web2 </a:t>
            </a:r>
            <a:r>
              <a:rPr lang="en-US" sz="3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설리번</a:t>
            </a:r>
            <a:r>
              <a:rPr lang="en-US" sz="3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프로젝트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6872382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언어란</a:t>
            </a:r>
            <a:r>
              <a:rPr lang="en-US" altLang="ko-KR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?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언어의 정의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4108450"/>
            <a:ext cx="15611100" cy="1903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언어란 컴퓨터 프로그램을 작성하기 위한 언어</a:t>
            </a:r>
            <a:endParaRPr lang="en-US" altLang="ko-KR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소프트웨어의 동작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알고리즘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을 설명하기 위한 언어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1219200" y="6497900"/>
            <a:ext cx="13135166" cy="2041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프로그래밍 언어로 프로그램을 개발하는 행위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endParaRPr lang="en-US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소스코드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코드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프로그래밍 언어로 작성한 프로그램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10" name="Google Shape;110;p3"/>
          <p:cNvGrpSpPr/>
          <p:nvPr/>
        </p:nvGrpSpPr>
        <p:grpSpPr>
          <a:xfrm>
            <a:off x="19039573" y="0"/>
            <a:ext cx="4730602" cy="13716002"/>
            <a:chOff x="19039573" y="0"/>
            <a:chExt cx="4730602" cy="13716002"/>
          </a:xfrm>
        </p:grpSpPr>
        <p:cxnSp>
          <p:nvCxnSpPr>
            <p:cNvPr id="111" name="Google Shape;111;p3"/>
            <p:cNvCxnSpPr/>
            <p:nvPr/>
          </p:nvCxnSpPr>
          <p:spPr>
            <a:xfrm flipH="1">
              <a:off x="19039573" y="0"/>
              <a:ext cx="10426" cy="13716002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12" name="Google Shape;112;p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6872382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언어란</a:t>
            </a:r>
            <a:r>
              <a:rPr lang="en-US" altLang="ko-KR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?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컴파일 언어와 인터프리터 언어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3725678"/>
            <a:ext cx="15611100" cy="2203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컴퓨터는 기계어만 이해할 수 있다</a:t>
            </a:r>
            <a:r>
              <a:rPr lang="en-US" altLang="ko-KR" sz="3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언어를 사용하면 사람이 이해할 수 있는 언어로 프로그램 작성 가능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,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작성된 프로그램은 기계어로 번역되어 컴퓨터가 실행할 수 있도록 만들어진다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</a:p>
        </p:txBody>
      </p:sp>
      <p:sp>
        <p:nvSpPr>
          <p:cNvPr id="109" name="Google Shape;109;p3"/>
          <p:cNvSpPr txBox="1"/>
          <p:nvPr/>
        </p:nvSpPr>
        <p:spPr>
          <a:xfrm>
            <a:off x="1219200" y="6720337"/>
            <a:ext cx="16835296" cy="4239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컴파일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소스 코드를 실행하기에 앞서 기계어로 번역하는 행위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  <a:b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               컴파일을 수행하는 소프트웨어를 컴파일러 </a:t>
            </a:r>
            <a:r>
              <a:rPr lang="ko-KR" altLang="en-US" sz="3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라고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함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인터프리터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프로그램을 한 줄마다 기계어로 번역에서 실행하는 프로그래밍 언어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                  프로그램을 번역해서 실행시키는 소프트웨어를 인터프리터 </a:t>
            </a:r>
            <a:r>
              <a:rPr lang="ko-KR" altLang="en-US" sz="3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라고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함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endParaRPr lang="en-US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10" name="Google Shape;110;p3"/>
          <p:cNvGrpSpPr/>
          <p:nvPr/>
        </p:nvGrpSpPr>
        <p:grpSpPr>
          <a:xfrm>
            <a:off x="19039573" y="0"/>
            <a:ext cx="4730602" cy="13716002"/>
            <a:chOff x="19039573" y="0"/>
            <a:chExt cx="4730602" cy="13716002"/>
          </a:xfrm>
        </p:grpSpPr>
        <p:cxnSp>
          <p:nvCxnSpPr>
            <p:cNvPr id="111" name="Google Shape;111;p3"/>
            <p:cNvCxnSpPr/>
            <p:nvPr/>
          </p:nvCxnSpPr>
          <p:spPr>
            <a:xfrm flipH="1">
              <a:off x="19039573" y="0"/>
              <a:ext cx="10426" cy="13716002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12" name="Google Shape;112;p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365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6872382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언어란</a:t>
            </a:r>
            <a:r>
              <a:rPr lang="en-US" altLang="ko-KR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?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언어의 유형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3725678"/>
            <a:ext cx="15611100" cy="802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프로그램을 만들어 가는 방식에 따라서도 프로그래밍 언어를 분류할 수 있다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</a:p>
        </p:txBody>
      </p:sp>
      <p:sp>
        <p:nvSpPr>
          <p:cNvPr id="109" name="Google Shape;109;p3"/>
          <p:cNvSpPr txBox="1"/>
          <p:nvPr/>
        </p:nvSpPr>
        <p:spPr>
          <a:xfrm>
            <a:off x="1219200" y="6720337"/>
            <a:ext cx="16835296" cy="4626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절차적 언어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절차를 순서대로 작성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endParaRPr lang="en-US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객체 지향 언어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처리와 관련된 데이터를 절차를 하나로 묶어 객체 단위로 관리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endParaRPr lang="en-US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함수형 언어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함수를 조합하여 구현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endParaRPr lang="en-US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논리형 언어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데이터 사이의 관계와 논리를 설명</a:t>
            </a:r>
            <a:endParaRPr lang="en-US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10" name="Google Shape;110;p3"/>
          <p:cNvGrpSpPr/>
          <p:nvPr/>
        </p:nvGrpSpPr>
        <p:grpSpPr>
          <a:xfrm>
            <a:off x="19039573" y="0"/>
            <a:ext cx="4730602" cy="13716002"/>
            <a:chOff x="19039573" y="0"/>
            <a:chExt cx="4730602" cy="13716002"/>
          </a:xfrm>
        </p:grpSpPr>
        <p:cxnSp>
          <p:nvCxnSpPr>
            <p:cNvPr id="111" name="Google Shape;111;p3"/>
            <p:cNvCxnSpPr/>
            <p:nvPr/>
          </p:nvCxnSpPr>
          <p:spPr>
            <a:xfrm flipH="1">
              <a:off x="19039573" y="0"/>
              <a:ext cx="10426" cy="13716002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12" name="Google Shape;112;p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2317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6872382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언어로서의 </a:t>
            </a:r>
            <a:r>
              <a:rPr lang="en-US" altLang="ko-KR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의 특징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3725678"/>
            <a:ext cx="15611100" cy="640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인터프리터 언어다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동적 </a:t>
            </a:r>
            <a:r>
              <a:rPr lang="ko-KR" altLang="en-US" sz="3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프로토타입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기반 객체 지향 언어다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동적 타입 언어다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함수가 일급 객체다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함수가 </a:t>
            </a:r>
            <a:r>
              <a:rPr lang="ko-KR" altLang="en-US" sz="3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클로저를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정의한다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10" name="Google Shape;110;p3"/>
          <p:cNvGrpSpPr/>
          <p:nvPr/>
        </p:nvGrpSpPr>
        <p:grpSpPr>
          <a:xfrm>
            <a:off x="19039573" y="0"/>
            <a:ext cx="4730602" cy="13716002"/>
            <a:chOff x="19039573" y="0"/>
            <a:chExt cx="4730602" cy="13716002"/>
          </a:xfrm>
        </p:grpSpPr>
        <p:cxnSp>
          <p:nvCxnSpPr>
            <p:cNvPr id="111" name="Google Shape;111;p3"/>
            <p:cNvCxnSpPr/>
            <p:nvPr/>
          </p:nvCxnSpPr>
          <p:spPr>
            <a:xfrm flipH="1">
              <a:off x="19039573" y="0"/>
              <a:ext cx="10426" cy="13716002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12" name="Google Shape;112;p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1485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6872382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언어로서의 </a:t>
            </a:r>
            <a:r>
              <a:rPr lang="en-US" altLang="ko-KR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의 기술적 요소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3725678"/>
            <a:ext cx="15611100" cy="5704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ECMAScript(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코어 언어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클라이언트 측의 고유한 기술 요소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코어 언어와 웹브라우저의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로 구성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-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Window 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인터페이스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-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DOM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-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XMHttpRequest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그 외 몇개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10" name="Google Shape;110;p3"/>
          <p:cNvGrpSpPr/>
          <p:nvPr/>
        </p:nvGrpSpPr>
        <p:grpSpPr>
          <a:xfrm>
            <a:off x="19039573" y="0"/>
            <a:ext cx="4730602" cy="13716002"/>
            <a:chOff x="19039573" y="0"/>
            <a:chExt cx="4730602" cy="13716002"/>
          </a:xfrm>
        </p:grpSpPr>
        <p:cxnSp>
          <p:nvCxnSpPr>
            <p:cNvPr id="111" name="Google Shape;111;p3"/>
            <p:cNvCxnSpPr/>
            <p:nvPr/>
          </p:nvCxnSpPr>
          <p:spPr>
            <a:xfrm flipH="1">
              <a:off x="19039573" y="0"/>
              <a:ext cx="10426" cy="13716002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12" name="Google Shape;112;p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5051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6872382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프로그래밍 언어로서의 </a:t>
            </a:r>
            <a:r>
              <a:rPr lang="en-US" altLang="ko-KR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의 기술적 요소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3725678"/>
            <a:ext cx="15611100" cy="780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ECMAScript(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코어 언어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클라이언트 측의 고유한 기술 요소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코어 언어와 웹브라우저의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로 구성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-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Window 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인터페이스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-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DOM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-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XMHttpRequest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서버 측의 고유한 기술 요소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서버 측 언어로 </a:t>
            </a:r>
            <a:r>
              <a:rPr lang="en-US" altLang="ko-KR" sz="3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js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tkdyd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-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Node.js (</a:t>
            </a:r>
            <a:r>
              <a:rPr lang="ko-KR" altLang="en-US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주로 사용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- Rhino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- </a:t>
            </a:r>
            <a:r>
              <a:rPr lang="en-US" altLang="ko-KR" sz="3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Aptana</a:t>
            </a:r>
            <a:r>
              <a:rPr lang="en-US" altLang="ko-KR" sz="3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Jaxer</a:t>
            </a:r>
            <a:endParaRPr lang="en-US" altLang="ko-KR" sz="3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10" name="Google Shape;110;p3"/>
          <p:cNvGrpSpPr/>
          <p:nvPr/>
        </p:nvGrpSpPr>
        <p:grpSpPr>
          <a:xfrm>
            <a:off x="19039573" y="0"/>
            <a:ext cx="4730602" cy="13716002"/>
            <a:chOff x="19039573" y="0"/>
            <a:chExt cx="4730602" cy="13716002"/>
          </a:xfrm>
        </p:grpSpPr>
        <p:cxnSp>
          <p:nvCxnSpPr>
            <p:cNvPr id="111" name="Google Shape;111;p3"/>
            <p:cNvCxnSpPr/>
            <p:nvPr/>
          </p:nvCxnSpPr>
          <p:spPr>
            <a:xfrm flipH="1">
              <a:off x="19039573" y="0"/>
              <a:ext cx="10426" cy="13716002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12" name="Google Shape;112;p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02405"/>
      </p:ext>
    </p:extLst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902</Words>
  <Application>Microsoft Macintosh PowerPoint</Application>
  <PresentationFormat>사용자 지정</PresentationFormat>
  <Paragraphs>279</Paragraphs>
  <Slides>36</Slides>
  <Notes>36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2" baseType="lpstr">
      <vt:lpstr>Noto Sans KR</vt:lpstr>
      <vt:lpstr>Helvetica Neue</vt:lpstr>
      <vt:lpstr>Helvetica Neue Light</vt:lpstr>
      <vt:lpstr>Arial</vt:lpstr>
      <vt:lpstr>Consolas</vt:lpstr>
      <vt:lpstr>21_BasicWhite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윤새연</cp:lastModifiedBy>
  <cp:revision>32</cp:revision>
  <dcterms:modified xsi:type="dcterms:W3CDTF">2020-11-22T12:58:41Z</dcterms:modified>
</cp:coreProperties>
</file>